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</p:sldMasterIdLst>
  <p:notesMasterIdLst>
    <p:notesMasterId r:id="rId16"/>
  </p:notesMasterIdLst>
  <p:sldIdLst>
    <p:sldId id="256" r:id="rId3"/>
    <p:sldId id="294" r:id="rId4"/>
    <p:sldId id="295" r:id="rId5"/>
    <p:sldId id="296" r:id="rId6"/>
    <p:sldId id="298" r:id="rId7"/>
    <p:sldId id="283" r:id="rId8"/>
    <p:sldId id="284" r:id="rId9"/>
    <p:sldId id="297" r:id="rId10"/>
    <p:sldId id="302" r:id="rId11"/>
    <p:sldId id="288" r:id="rId12"/>
    <p:sldId id="301" r:id="rId13"/>
    <p:sldId id="299" r:id="rId14"/>
    <p:sldId id="300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hjTyCO3S4tQLXjAbeh+crtRVLmc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LESM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AB81-82A2-4C1E-849D-7A8480179CB5}">
  <a:tblStyle styleId="{240DAB81-82A2-4C1E-849D-7A8480179CB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1558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8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3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0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8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Service—news</a:t>
            </a:r>
            <a:endParaRPr/>
          </a:p>
        </p:txBody>
      </p:sp>
      <p:graphicFrame>
        <p:nvGraphicFramePr>
          <p:cNvPr id="252" name="Google Shape;252;p1"/>
          <p:cNvGraphicFramePr/>
          <p:nvPr/>
        </p:nvGraphicFramePr>
        <p:xfrm>
          <a:off x="2032000" y="2193491"/>
          <a:ext cx="8128000" cy="207268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 u="none" strike="noStrike" cap="none"/>
                        <a:t>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Output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Tap  sequence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Audio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Voice command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Text and picture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Screen input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800"/>
                        <a:t>Video</a:t>
                      </a:r>
                      <a:endParaRPr sz="2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5356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lay_pa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8333" y="1141285"/>
            <a:ext cx="8528024" cy="424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44859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altLang="zh-CN" dirty="0" smtClean="0"/>
              <a:t>Function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change_volu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5748" y="1144034"/>
            <a:ext cx="8516983" cy="4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Voice Control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3200" dirty="0"/>
              <a:t>Location Transfer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6" y="2671323"/>
            <a:ext cx="6614733" cy="731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76" y="4599486"/>
            <a:ext cx="7003387" cy="365792"/>
          </a:xfrm>
          <a:prstGeom prst="rect">
            <a:avLst/>
          </a:prstGeom>
        </p:spPr>
      </p:pic>
      <p:sp>
        <p:nvSpPr>
          <p:cNvPr id="7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3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Plan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Gesture Control</a:t>
            </a:r>
          </a:p>
          <a:p>
            <a:pPr lvl="1"/>
            <a:r>
              <a:rPr lang="en-US" altLang="zh-CN" sz="2800" dirty="0"/>
              <a:t>Move</a:t>
            </a:r>
          </a:p>
          <a:p>
            <a:pPr lvl="1"/>
            <a:r>
              <a:rPr lang="en-US" altLang="zh-CN" sz="2800" dirty="0"/>
              <a:t>Knock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26" y="3395451"/>
            <a:ext cx="6652837" cy="1211685"/>
          </a:xfrm>
          <a:prstGeom prst="rect">
            <a:avLst/>
          </a:prstGeom>
        </p:spPr>
      </p:pic>
      <p:sp>
        <p:nvSpPr>
          <p:cNvPr id="5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0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2" name="Google Shape;612;p26"/>
          <p:cNvGraphicFramePr/>
          <p:nvPr/>
        </p:nvGraphicFramePr>
        <p:xfrm>
          <a:off x="752641" y="1046732"/>
          <a:ext cx="11134575" cy="5625545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62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u="none" strike="noStrike" cap="none"/>
                        <a:t>Functions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Interaction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In Car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Home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Exercising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Wake up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Knock twice with the smartwatch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 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Say “Hi, New”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Play/Pause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“Play”/”Pause”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"xx“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Turn to next news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</a:t>
                      </a:r>
                      <a:r>
                        <a:rPr lang="en-SG" sz="2400"/>
                        <a:t>Say “Next”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endParaRPr sz="2400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4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SG" sz="2400"/>
                        <a:t>② Press the button on smartwatch screen (specified later)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/>
                        <a:t>③ Knock “x xx“ on smartwatch</a:t>
                      </a:r>
                      <a:endParaRPr sz="24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>
            <a:spLocks noGrp="1"/>
          </p:cNvSpPr>
          <p:nvPr>
            <p:ph type="title"/>
          </p:nvPr>
        </p:nvSpPr>
        <p:spPr>
          <a:xfrm>
            <a:off x="778040" y="-800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Basic functions</a:t>
            </a:r>
            <a:endParaRPr/>
          </a:p>
        </p:txBody>
      </p:sp>
      <p:graphicFrame>
        <p:nvGraphicFramePr>
          <p:cNvPr id="618" name="Google Shape;618;p27"/>
          <p:cNvGraphicFramePr/>
          <p:nvPr/>
        </p:nvGraphicFramePr>
        <p:xfrm>
          <a:off x="196508" y="1203149"/>
          <a:ext cx="11778900" cy="576076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Volume adjustment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“Up”/“Down”: increase or decrease of the volume is positively proportional with the length of the voice command.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</a:t>
                      </a: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③</a:t>
                      </a:r>
                      <a:r>
                        <a:rPr lang="en-SG" sz="2200"/>
                        <a:t>④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Slide up/down with the thumb on the steering wheel, with a sensor or gesture detection camera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Drag on smartwatch screen (specified later)</a:t>
                      </a:r>
                      <a:endParaRPr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④ Punch up/down with the smartwatch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Choose news genres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Choose on the smartphone</a:t>
                      </a:r>
                      <a:endParaRPr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</a:t>
                      </a:r>
                      <a:r>
                        <a:rPr lang="en-SG" sz="2200"/>
                        <a:t>②③</a:t>
                      </a:r>
                      <a:endParaRPr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Choose on smartwatch screen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③ Say “Change”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 txBox="1">
            <a:spLocks noGrp="1"/>
          </p:cNvSpPr>
          <p:nvPr>
            <p:ph type="title"/>
          </p:nvPr>
        </p:nvSpPr>
        <p:spPr>
          <a:xfrm>
            <a:off x="778040" y="-2003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Input – News-related functions</a:t>
            </a:r>
            <a:endParaRPr/>
          </a:p>
        </p:txBody>
      </p:sp>
      <p:graphicFrame>
        <p:nvGraphicFramePr>
          <p:cNvPr id="624" name="Google Shape;624;p28"/>
          <p:cNvGraphicFramePr/>
          <p:nvPr/>
        </p:nvGraphicFramePr>
        <p:xfrm>
          <a:off x="385011" y="806092"/>
          <a:ext cx="11502200" cy="5825540"/>
        </p:xfrm>
        <a:graphic>
          <a:graphicData uri="http://schemas.openxmlformats.org/drawingml/2006/table">
            <a:tbl>
              <a:tblPr firstRow="1" bandRow="1">
                <a:noFill/>
                <a:tableStyleId>{240DAB81-82A2-4C1E-849D-7A8480179CB5}</a:tableStyleId>
              </a:tblPr>
              <a:tblGrid>
                <a:gridCol w="14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Functions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Interaction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In Car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Home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Scenario 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Exercising</a:t>
                      </a: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Later viewing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 Say “Save”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①②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/>
                        <a:t>② Press on the smartphone for 2 seconds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Sharing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 Share on the smartphone through later-viewing</a:t>
                      </a:r>
                      <a:endParaRPr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①②</a:t>
                      </a:r>
                      <a:endParaRPr sz="22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①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② -User: “Share”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-System: “Who do you want to share with?”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     -User: “XXX“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(with a list of people user often shares news to)</a:t>
                      </a:r>
                      <a:endParaRPr sz="22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News searching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"Search“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-System: "What do you want to search?“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-User: "KEYWORD"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Related news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"Related news" to enter this mode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200"/>
                        <a:t>Say "Stop" to exit this mode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SG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●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zh-CN" dirty="0" smtClean="0"/>
              <a:t>Progress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/>
              <a:t>Unity and Android Build Support</a:t>
            </a:r>
          </a:p>
          <a:p>
            <a:pPr lvl="1"/>
            <a:r>
              <a:rPr lang="en-US" altLang="zh-CN" dirty="0" smtClean="0"/>
              <a:t>Import NUIX-Studio-APP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Build </a:t>
            </a:r>
            <a:r>
              <a:rPr lang="en-US" altLang="zh-CN" dirty="0" smtClean="0"/>
              <a:t>up the </a:t>
            </a:r>
            <a:r>
              <a:rPr lang="en-US" altLang="zh-CN" dirty="0" smtClean="0"/>
              <a:t>scene</a:t>
            </a:r>
          </a:p>
          <a:p>
            <a:pPr lvl="1"/>
            <a:r>
              <a:rPr lang="en-US" altLang="zh-CN" dirty="0" smtClean="0"/>
              <a:t>Realize part of the functions</a:t>
            </a:r>
            <a:endParaRPr lang="en-US" altLang="zh-CN" dirty="0" smtClean="0"/>
          </a:p>
          <a:p>
            <a:r>
              <a:rPr lang="en-US" altLang="zh-CN" dirty="0" smtClean="0"/>
              <a:t>Oculus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SideQuest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Install </a:t>
            </a:r>
            <a:r>
              <a:rPr lang="en-US" altLang="zh-CN" dirty="0" err="1" smtClean="0"/>
              <a:t>openHAB</a:t>
            </a:r>
            <a:endParaRPr lang="en-US" altLang="zh-CN" dirty="0" smtClean="0"/>
          </a:p>
          <a:p>
            <a:r>
              <a:rPr lang="en-US" altLang="zh-CN" dirty="0" smtClean="0"/>
              <a:t>Install the 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 on Oculus to test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12" y="3014576"/>
            <a:ext cx="4439186" cy="2319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56" y="1480843"/>
            <a:ext cx="3850499" cy="2165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71" y="4370380"/>
            <a:ext cx="4337852" cy="2440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812" y="150115"/>
            <a:ext cx="3993285" cy="2246222"/>
          </a:xfrm>
          <a:prstGeom prst="rect">
            <a:avLst/>
          </a:prstGeom>
        </p:spPr>
      </p:pic>
      <p:sp>
        <p:nvSpPr>
          <p:cNvPr id="8" name="Google Shape;567;p20"/>
          <p:cNvSpPr/>
          <p:nvPr/>
        </p:nvSpPr>
        <p:spPr>
          <a:xfrm>
            <a:off x="938909" y="1474743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"/>
          <p:cNvSpPr txBox="1">
            <a:spLocks noGrp="1"/>
          </p:cNvSpPr>
          <p:nvPr>
            <p:ph type="ctrTitle"/>
          </p:nvPr>
        </p:nvSpPr>
        <p:spPr>
          <a:xfrm>
            <a:off x="1524000" y="25934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SG" dirty="0"/>
              <a:t>Scenario </a:t>
            </a:r>
            <a:r>
              <a:rPr lang="en-SG" dirty="0" smtClean="0"/>
              <a:t>: </a:t>
            </a:r>
            <a:r>
              <a:rPr lang="en-SG" dirty="0"/>
              <a:t>Home</a:t>
            </a:r>
            <a:endParaRPr dirty="0"/>
          </a:p>
        </p:txBody>
      </p:sp>
      <p:pic>
        <p:nvPicPr>
          <p:cNvPr id="526" name="Google Shape;526;p15" descr="u=2994727443,2976970611&amp;fm=26&amp;gp=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635" y="2865261"/>
            <a:ext cx="6439902" cy="399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"/>
          <p:cNvSpPr txBox="1">
            <a:spLocks noGrp="1"/>
          </p:cNvSpPr>
          <p:nvPr>
            <p:ph type="body" idx="1"/>
          </p:nvPr>
        </p:nvSpPr>
        <p:spPr>
          <a:xfrm>
            <a:off x="838200" y="553446"/>
            <a:ext cx="10515600" cy="612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Devices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b="1" dirty="0"/>
              <a:t>Smartwatch/bracelet</a:t>
            </a:r>
            <a:endParaRPr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Bluetooth Speaker/earphones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Hand-pad/Attachable Touchpad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Basic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News-related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control and content between devices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Separate </a:t>
            </a:r>
            <a:r>
              <a:rPr lang="en-SG" dirty="0" err="1"/>
              <a:t>Input/Output</a:t>
            </a:r>
            <a:r>
              <a:rPr lang="en-SG" dirty="0"/>
              <a:t> device (Remote control)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Transfer of voice output between stereos according to location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Auto-pause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Auto-correct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 smtClean="0"/>
              <a:t>Output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News with texts and pictures through smartphone/pad/PC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Video news through smartphone/pad/PC and smart TV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dirty="0"/>
              <a:t>Audio news mainly through Bluetooth Speaker/earphones</a:t>
            </a:r>
            <a:endParaRPr dirty="0"/>
          </a:p>
        </p:txBody>
      </p:sp>
      <p:pic>
        <p:nvPicPr>
          <p:cNvPr id="533" name="Google Shape;533;p16" descr="src=http___i1.ce.cn_ce_yd_gd_201301_24_W020130124539867353740.jpg&amp;refer=http___i1.ce.jpg"/>
          <p:cNvPicPr preferRelativeResize="0"/>
          <p:nvPr/>
        </p:nvPicPr>
        <p:blipFill rotWithShape="1">
          <a:blip r:embed="rId3">
            <a:alphaModFix/>
          </a:blip>
          <a:srcRect l="29383" t="25604" r="29725" b="4314"/>
          <a:stretch/>
        </p:blipFill>
        <p:spPr>
          <a:xfrm>
            <a:off x="7639519" y="115218"/>
            <a:ext cx="1768511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6" descr="u=3432810791,439806732&amp;fm=26&amp;gp=0.jpg"/>
          <p:cNvPicPr preferRelativeResize="0"/>
          <p:nvPr/>
        </p:nvPicPr>
        <p:blipFill rotWithShape="1">
          <a:blip r:embed="rId4">
            <a:alphaModFix/>
          </a:blip>
          <a:srcRect l="11325" r="12231"/>
          <a:stretch/>
        </p:blipFill>
        <p:spPr>
          <a:xfrm>
            <a:off x="9096566" y="4731578"/>
            <a:ext cx="2622192" cy="20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6" descr="u=1177860351,2901466224&amp;fm=26&amp;gp=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8030" y="115217"/>
            <a:ext cx="2467138" cy="22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6" descr="src=http___baike.17house.com_uploads_201509_14434074758JR2T9g0.jpg&amp;refer=http___baike.17house.jpg"/>
          <p:cNvPicPr preferRelativeResize="0"/>
          <p:nvPr/>
        </p:nvPicPr>
        <p:blipFill rotWithShape="1">
          <a:blip r:embed="rId6">
            <a:alphaModFix/>
          </a:blip>
          <a:srcRect l="12342"/>
          <a:stretch/>
        </p:blipFill>
        <p:spPr>
          <a:xfrm>
            <a:off x="9096566" y="2595657"/>
            <a:ext cx="2622192" cy="20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" descr="https://uploader.shimo.im/f/N896Xxx0EnpFVmvN.png!thumbnail"/>
          <p:cNvSpPr/>
          <p:nvPr/>
        </p:nvSpPr>
        <p:spPr>
          <a:xfrm>
            <a:off x="38100" y="-84138"/>
            <a:ext cx="13335001" cy="1333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9" descr="image.png"/>
          <p:cNvPicPr preferRelativeResize="0"/>
          <p:nvPr/>
        </p:nvPicPr>
        <p:blipFill rotWithShape="1">
          <a:blip r:embed="rId3">
            <a:alphaModFix/>
          </a:blip>
          <a:srcRect b="6631"/>
          <a:stretch/>
        </p:blipFill>
        <p:spPr>
          <a:xfrm>
            <a:off x="488216" y="806383"/>
            <a:ext cx="8890000" cy="592889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SG"/>
              <a:t>Smartwatch GUI </a:t>
            </a:r>
            <a:br>
              <a:rPr lang="en-SG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414528" y="548640"/>
            <a:ext cx="3600860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SG" sz="5400" dirty="0" smtClean="0"/>
              <a:t>Scene</a:t>
            </a:r>
            <a:endParaRPr dirty="0"/>
          </a:p>
        </p:txBody>
      </p:sp>
      <p:sp>
        <p:nvSpPr>
          <p:cNvPr id="567" name="Google Shape;567;p20"/>
          <p:cNvSpPr/>
          <p:nvPr/>
        </p:nvSpPr>
        <p:spPr>
          <a:xfrm rot="5400000">
            <a:off x="262337" y="3255264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21392" r="16230" b="14343"/>
          <a:stretch/>
        </p:blipFill>
        <p:spPr>
          <a:xfrm>
            <a:off x="3816694" y="740746"/>
            <a:ext cx="4297681" cy="187452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329150" y="2807372"/>
            <a:ext cx="1028700" cy="88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Google Shape;532;p16"/>
          <p:cNvSpPr txBox="1">
            <a:spLocks noGrp="1"/>
          </p:cNvSpPr>
          <p:nvPr>
            <p:ph type="body" idx="1"/>
          </p:nvPr>
        </p:nvSpPr>
        <p:spPr>
          <a:xfrm>
            <a:off x="7111603" y="3029067"/>
            <a:ext cx="10515600" cy="4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SG" sz="2400" dirty="0" smtClean="0"/>
              <a:t>Take too much time in building</a:t>
            </a:r>
            <a:endParaRPr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79" y="3822745"/>
            <a:ext cx="4368109" cy="22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463</Words>
  <Application>Microsoft Office PowerPoint</Application>
  <PresentationFormat>宽屏</PresentationFormat>
  <Paragraphs>151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Office Theme</vt:lpstr>
      <vt:lpstr>1_Office Theme</vt:lpstr>
      <vt:lpstr>Service—news</vt:lpstr>
      <vt:lpstr>Input – Basic functions</vt:lpstr>
      <vt:lpstr>Input – Basic functions</vt:lpstr>
      <vt:lpstr>Input – News-related functions</vt:lpstr>
      <vt:lpstr>Progress</vt:lpstr>
      <vt:lpstr>Scenario : Home</vt:lpstr>
      <vt:lpstr>PowerPoint 演示文稿</vt:lpstr>
      <vt:lpstr>Smartwatch GUI  </vt:lpstr>
      <vt:lpstr>Scene</vt:lpstr>
      <vt:lpstr>Function</vt:lpstr>
      <vt:lpstr>Function</vt:lpstr>
      <vt:lpstr>Plan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Service—news</dc:title>
  <dc:creator>李 志鹏</dc:creator>
  <cp:lastModifiedBy>sun yanan</cp:lastModifiedBy>
  <cp:revision>24</cp:revision>
  <dcterms:created xsi:type="dcterms:W3CDTF">2021-03-30T15:05:10Z</dcterms:created>
  <dcterms:modified xsi:type="dcterms:W3CDTF">2021-05-26T11:14:51Z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